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4"/>
  </p:sldMasterIdLst>
  <p:notesMasterIdLst>
    <p:notesMasterId r:id="rId18"/>
  </p:notesMasterIdLst>
  <p:handoutMasterIdLst>
    <p:handoutMasterId r:id="rId19"/>
  </p:handoutMasterIdLst>
  <p:sldIdLst>
    <p:sldId id="307" r:id="rId5"/>
    <p:sldId id="298" r:id="rId6"/>
    <p:sldId id="296" r:id="rId7"/>
    <p:sldId id="299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05" autoAdjust="0"/>
    <p:restoredTop sz="96368" autoAdjust="0"/>
  </p:normalViewPr>
  <p:slideViewPr>
    <p:cSldViewPr>
      <p:cViewPr>
        <p:scale>
          <a:sx n="100" d="100"/>
          <a:sy n="100" d="100"/>
        </p:scale>
        <p:origin x="-2580" y="-130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618" y="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B33B2-11BD-FE4E-BC72-96AD9624B8DF}">
      <dsp:nvSpPr>
        <dsp:cNvPr id="0" name=""/>
        <dsp:cNvSpPr/>
      </dsp:nvSpPr>
      <dsp:spPr>
        <a:xfrm>
          <a:off x="2263" y="11565"/>
          <a:ext cx="2206600" cy="835200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50000"/>
                </a:schemeClr>
              </a:solidFill>
              <a:latin typeface="+mn-lt"/>
              <a:cs typeface="+mn-cs" panose="020B0502020104020203" pitchFamily="34" charset="-79"/>
            </a:rPr>
            <a:t>ГРЕЧЕСКИЕ</a:t>
          </a:r>
        </a:p>
      </dsp:txBody>
      <dsp:txXfrm>
        <a:off x="2263" y="11565"/>
        <a:ext cx="2206600" cy="835200"/>
      </dsp:txXfrm>
    </dsp:sp>
    <dsp:sp modelId="{4FFCB3E4-DC7C-E74E-B4C4-3D359AC4596E}">
      <dsp:nvSpPr>
        <dsp:cNvPr id="0" name=""/>
        <dsp:cNvSpPr/>
      </dsp:nvSpPr>
      <dsp:spPr>
        <a:xfrm>
          <a:off x="2263" y="846766"/>
          <a:ext cx="2206600" cy="1273680"/>
        </a:xfrm>
        <a:prstGeom prst="rect">
          <a:avLst/>
        </a:pr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182880" rIns="85344" bIns="96012" numCol="1" spcCol="1270" rtlCol="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Одиссея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Илиада</a:t>
          </a:r>
        </a:p>
      </dsp:txBody>
      <dsp:txXfrm>
        <a:off x="2263" y="846766"/>
        <a:ext cx="2206600" cy="1273680"/>
      </dsp:txXfrm>
    </dsp:sp>
    <dsp:sp modelId="{629FAB9D-46AA-9041-A6CD-FF5C6411D00B}">
      <dsp:nvSpPr>
        <dsp:cNvPr id="0" name=""/>
        <dsp:cNvSpPr/>
      </dsp:nvSpPr>
      <dsp:spPr>
        <a:xfrm>
          <a:off x="2517787" y="11565"/>
          <a:ext cx="2206600" cy="835200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>
              <a:solidFill>
                <a:schemeClr val="tx2">
                  <a:lumMod val="50000"/>
                </a:schemeClr>
              </a:solidFill>
              <a:latin typeface="+mn-lt"/>
              <a:cs typeface="+mn-cs" panose="020B0502020104020203" pitchFamily="34" charset="-79"/>
            </a:rPr>
            <a:t>РОМАН</a:t>
          </a:r>
        </a:p>
      </dsp:txBody>
      <dsp:txXfrm>
        <a:off x="2517787" y="11565"/>
        <a:ext cx="2206600" cy="835200"/>
      </dsp:txXfrm>
    </dsp:sp>
    <dsp:sp modelId="{825D28D2-D033-2248-B401-865A75A3B565}">
      <dsp:nvSpPr>
        <dsp:cNvPr id="0" name=""/>
        <dsp:cNvSpPr/>
      </dsp:nvSpPr>
      <dsp:spPr>
        <a:xfrm>
          <a:off x="2517787" y="846766"/>
          <a:ext cx="2206600" cy="1273680"/>
        </a:xfrm>
        <a:prstGeom prst="rect">
          <a:avLst/>
        </a:pr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182880" rIns="109728" bIns="96012" numCol="1" spcCol="1270" rtlCol="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Метаморфозы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Георгики</a:t>
          </a:r>
        </a:p>
      </dsp:txBody>
      <dsp:txXfrm>
        <a:off x="2517787" y="846766"/>
        <a:ext cx="2206600" cy="1273680"/>
      </dsp:txXfrm>
    </dsp:sp>
    <dsp:sp modelId="{84C8FA96-FEB8-7540-BC88-1D54E3196400}">
      <dsp:nvSpPr>
        <dsp:cNvPr id="0" name=""/>
        <dsp:cNvSpPr/>
      </dsp:nvSpPr>
      <dsp:spPr>
        <a:xfrm>
          <a:off x="5033311" y="11565"/>
          <a:ext cx="2206600" cy="835200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>
              <a:solidFill>
                <a:schemeClr val="tx2">
                  <a:lumMod val="50000"/>
                </a:schemeClr>
              </a:solidFill>
              <a:latin typeface="+mn-lt"/>
              <a:cs typeface="+mn-cs" panose="020B0502020104020203" pitchFamily="34" charset="-79"/>
            </a:rPr>
            <a:t>ПЕРСИДСКИЕ</a:t>
          </a:r>
        </a:p>
      </dsp:txBody>
      <dsp:txXfrm>
        <a:off x="5033311" y="11565"/>
        <a:ext cx="2206600" cy="835200"/>
      </dsp:txXfrm>
    </dsp:sp>
    <dsp:sp modelId="{2A4D95D0-1702-3F46-BD02-49B126DE6B57}">
      <dsp:nvSpPr>
        <dsp:cNvPr id="0" name=""/>
        <dsp:cNvSpPr/>
      </dsp:nvSpPr>
      <dsp:spPr>
        <a:xfrm>
          <a:off x="5033311" y="846766"/>
          <a:ext cx="2206600" cy="1273680"/>
        </a:xfrm>
        <a:prstGeom prst="rect">
          <a:avLst/>
        </a:pr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182880" rIns="85344" bIns="96012" numCol="1" spcCol="1270" rtlCol="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 </a:t>
          </a:r>
          <a:r>
            <a:rPr lang="ru-RU" sz="1200" b="0" i="0" kern="1200" dirty="0" err="1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Тарих</a:t>
          </a:r>
          <a:r>
            <a:rPr lang="ru-RU" sz="1200" b="0" i="0" kern="12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-и </a:t>
          </a:r>
          <a:r>
            <a:rPr lang="ru-RU" sz="1200" b="0" i="0" kern="1200" dirty="0" err="1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 panose="020B0502020104020203" pitchFamily="34" charset="-79"/>
            </a:rPr>
            <a:t>Байхаки</a:t>
          </a:r>
          <a:endParaRPr lang="ru-RU" sz="1200" b="0" i="0" kern="1200" dirty="0">
            <a:solidFill>
              <a:schemeClr val="accent2">
                <a:lumMod val="20000"/>
                <a:lumOff val="80000"/>
              </a:schemeClr>
            </a:solidFill>
            <a:latin typeface="+mn-lt"/>
            <a:cs typeface="+mn-cs" panose="020B0502020104020203" pitchFamily="34" charset="-79"/>
          </a:endParaRPr>
        </a:p>
      </dsp:txBody>
      <dsp:txXfrm>
        <a:off x="5033311" y="846766"/>
        <a:ext cx="2206600" cy="1273680"/>
      </dsp:txXfrm>
    </dsp:sp>
  </dsp:spTree>
</dsp:drawing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078759C3-BEE0-4726-A11F-41F009C224A0}" type="datetime1">
              <a:rPr lang="ru-RU" smtClean="0"/>
              <a:pPr rtl="0"/>
              <a:t>21.04.2025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1114579-D02A-4B51-B5DF-8EC449F77AC7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812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72A1C089-0469-40B2-98A4-ADDE28918AAE}" type="datetime1">
              <a:rPr lang="ru-RU" smtClean="0"/>
              <a:pPr rtl="0"/>
              <a:t>21.04.2025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6074690-7256-4BB9-AC0F-97AEAE8CDEC2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42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508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605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686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EBF2AB60-3F8C-B205-0E32-B5E61218EA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6080697 w 12188825"/>
              <a:gd name="connsiteY1" fmla="*/ 0 h 6858000"/>
              <a:gd name="connsiteX2" fmla="*/ 6080697 w 12188825"/>
              <a:gd name="connsiteY2" fmla="*/ 2898648 h 6858000"/>
              <a:gd name="connsiteX3" fmla="*/ 6108129 w 12188825"/>
              <a:gd name="connsiteY3" fmla="*/ 2898648 h 6858000"/>
              <a:gd name="connsiteX4" fmla="*/ 6108129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6080697" y="0"/>
                </a:lnTo>
                <a:lnTo>
                  <a:pt x="6080697" y="2898648"/>
                </a:lnTo>
                <a:lnTo>
                  <a:pt x="6108129" y="2898648"/>
                </a:lnTo>
                <a:lnTo>
                  <a:pt x="6108129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988" y="2743200"/>
            <a:ext cx="11356848" cy="1627632"/>
          </a:xfrm>
        </p:spPr>
        <p:txBody>
          <a:bodyPr rtlCol="0" anchor="b">
            <a:noAutofit/>
          </a:bodyPr>
          <a:lstStyle>
            <a:lvl1pPr algn="ctr">
              <a:lnSpc>
                <a:spcPct val="90000"/>
              </a:lnSpc>
              <a:defRPr lang="ru-RU" sz="66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0680" y="4901184"/>
            <a:ext cx="9427464" cy="987552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2E24B88-F571-25BB-4513-3A17217DC2E5}"/>
              </a:ext>
            </a:extLst>
          </p:cNvPr>
          <p:cNvSpPr/>
          <p:nvPr userDrawn="1"/>
        </p:nvSpPr>
        <p:spPr>
          <a:xfrm rot="5400000">
            <a:off x="4645088" y="1435608"/>
            <a:ext cx="28986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397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7409" y="0"/>
            <a:ext cx="4471416" cy="6858000"/>
          </a:xfrm>
          <a:solidFill>
            <a:schemeClr val="accent1"/>
          </a:solidFill>
        </p:spPr>
        <p:txBody>
          <a:bodyPr rtlCol="0" anchor="t">
            <a:noAutofit/>
          </a:bodyPr>
          <a:lstStyle>
            <a:lvl1pPr marL="0" indent="0" algn="ctr">
              <a:buNone/>
              <a:defRPr lang="ru-RU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3172968"/>
            <a:ext cx="5102352" cy="2029968"/>
          </a:xfrm>
        </p:spPr>
        <p:txBody>
          <a:bodyPr rtlCol="0">
            <a:no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20058072-A976-BB1B-E73B-039CA4102FD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67000"/>
            <a:ext cx="7722689" cy="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8">
            <a:extLst>
              <a:ext uri="{FF2B5EF4-FFF2-40B4-BE49-F238E27FC236}">
                <a16:creationId xmlns:a16="http://schemas.microsoft.com/office/drawing/2014/main" xmlns="" id="{A65D0A25-C9DB-7306-466C-DFD2401F8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02168" y="3172968"/>
            <a:ext cx="3255264" cy="2688336"/>
          </a:xfrm>
        </p:spPr>
        <p:txBody>
          <a:bodyPr lIns="91440" tIns="0" rtlCol="0">
            <a:noAutofit/>
          </a:bodyPr>
          <a:lstStyle>
            <a:lvl1pPr marL="0" indent="0">
              <a:buNone/>
              <a:defRPr lang="ru-RU" sz="2400" cap="all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0" indent="0">
              <a:spcBef>
                <a:spcPts val="1800"/>
              </a:spcBef>
              <a:buNone/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42394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3DE998D3-1DC1-ED0C-84CE-D3710A6A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4341813 w 12188825"/>
              <a:gd name="connsiteY1" fmla="*/ 0 h 6858000"/>
              <a:gd name="connsiteX2" fmla="*/ 4341813 w 12188825"/>
              <a:gd name="connsiteY2" fmla="*/ 4745736 h 6858000"/>
              <a:gd name="connsiteX3" fmla="*/ 4369245 w 12188825"/>
              <a:gd name="connsiteY3" fmla="*/ 4745736 h 6858000"/>
              <a:gd name="connsiteX4" fmla="*/ 4369245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4341813" y="0"/>
                </a:lnTo>
                <a:lnTo>
                  <a:pt x="4341813" y="4745736"/>
                </a:lnTo>
                <a:lnTo>
                  <a:pt x="4369245" y="4745736"/>
                </a:lnTo>
                <a:lnTo>
                  <a:pt x="4369245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640080"/>
            <a:ext cx="3200400" cy="2084832"/>
          </a:xfrm>
        </p:spPr>
        <p:txBody>
          <a:bodyPr rtlCol="0" anchor="t">
            <a:noAutofit/>
          </a:bodyPr>
          <a:lstStyle>
            <a:lvl1pPr algn="l">
              <a:lnSpc>
                <a:spcPct val="90000"/>
              </a:lnSpc>
              <a:defRPr lang="ru-RU"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5CAA1D0-9CC9-4F01-19B8-029FF0FF1254}"/>
              </a:ext>
            </a:extLst>
          </p:cNvPr>
          <p:cNvSpPr/>
          <p:nvPr userDrawn="1"/>
        </p:nvSpPr>
        <p:spPr>
          <a:xfrm rot="5400000">
            <a:off x="1982661" y="2359152"/>
            <a:ext cx="4745736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35D20188-2858-4017-16C7-8D8B2EB783A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73753" y="850260"/>
            <a:ext cx="2276856" cy="711200"/>
          </a:xfrm>
        </p:spPr>
        <p:txBody>
          <a:bodyPr rtlCol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3351FF95-77DF-46F6-7673-71454E42D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753" y="1380612"/>
            <a:ext cx="2276856" cy="131673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xmlns="" id="{D585749F-5840-3B72-40A1-A684044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3753" y="2807076"/>
            <a:ext cx="2276856" cy="711200"/>
          </a:xfrm>
        </p:spPr>
        <p:txBody>
          <a:bodyPr rtlCol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endParaRPr lang="ru-RU" dirty="0"/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xmlns="" id="{AA075B67-81C5-7714-2DF6-B942F806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3753" y="3291708"/>
            <a:ext cx="2276856" cy="131673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811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593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28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b">
            <a:noAutofit/>
          </a:bodyPr>
          <a:lstStyle>
            <a:lvl1pPr algn="l">
              <a:defRPr lang="ru-RU" sz="4400" b="0"/>
            </a:lvl1pPr>
          </a:lstStyle>
          <a:p>
            <a:pPr rtl="0"/>
            <a:r>
              <a:rPr lang="ru-RU" dirty="0"/>
              <a:t>ЩЕЛКНИТЕ, ЧТОБЫ ИЗМЕНИТЬ СТИЛЬ ЗАГОЛОВКА НА ОБРАЗЦЕ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>
              <a:defRPr lang="ru-RU" sz="2400"/>
            </a:lvl1pPr>
            <a:lvl2pPr>
              <a:defRPr lang="ru-RU" sz="2000"/>
            </a:lvl2pPr>
            <a:lvl3pPr>
              <a:defRPr lang="ru-RU" sz="1800"/>
            </a:lvl3pPr>
            <a:lvl4pPr>
              <a:defRPr lang="ru-RU" sz="1600"/>
            </a:lvl4pPr>
            <a:lvl5pPr>
              <a:defRPr lang="ru-RU" sz="1600"/>
            </a:lvl5pPr>
            <a:lvl6pPr>
              <a:defRPr lang="ru-RU" sz="1600"/>
            </a:lvl6pPr>
            <a:lvl7pPr>
              <a:defRPr lang="ru-RU" sz="1600"/>
            </a:lvl7pPr>
            <a:lvl8pPr>
              <a:defRPr lang="ru-RU" sz="1600" baseline="0"/>
            </a:lvl8pPr>
            <a:lvl9pPr>
              <a:defRPr lang="ru-RU" sz="1600" baseline="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lang="ru-RU" sz="2000"/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864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b">
            <a:noAutofit/>
          </a:bodyPr>
          <a:lstStyle>
            <a:lvl1pPr algn="l">
              <a:defRPr lang="ru-RU" sz="4400" b="0">
                <a:latin typeface="Book Antiqua" panose="02040602050305030304" pitchFamily="18" charset="0"/>
              </a:defRPr>
            </a:lvl1pPr>
          </a:lstStyle>
          <a:p>
            <a:pPr rtl="0"/>
            <a:r>
              <a:rPr lang="ru-RU" dirty="0"/>
              <a:t>ЩЕЛКНИТЕ, ЧТОБЫ ИЗМЕНИТЬ СТИЛЬ ЗАГОЛОВКА НА ОБРАЗЦЕ СЛАЙДА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lang="ru-RU" sz="24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lang="ru-RU"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505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8577" y="0"/>
            <a:ext cx="4270248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22AF402F-F8C6-E5B1-65C7-DFC0D8ED0878}"/>
              </a:ext>
            </a:extLst>
          </p:cNvPr>
          <p:cNvCxnSpPr>
            <a:cxnSpLocks/>
          </p:cNvCxnSpPr>
          <p:nvPr userDrawn="1"/>
        </p:nvCxnSpPr>
        <p:spPr>
          <a:xfrm>
            <a:off x="1522413" y="2743200"/>
            <a:ext cx="0" cy="41148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28800" y="2743200"/>
            <a:ext cx="5102352" cy="2157984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5391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20660" y="2386584"/>
            <a:ext cx="9747504" cy="4014216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E196DA-ED88-0EDC-A28F-7426416C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660" y="640080"/>
            <a:ext cx="9747504" cy="1625600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3046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два объек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55848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78808" y="2862072"/>
            <a:ext cx="7397496" cy="1572768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640080"/>
            <a:ext cx="7397496" cy="1773936"/>
          </a:xfrm>
        </p:spPr>
        <p:txBody>
          <a:bodyPr rtlCol="0" anchor="t" anchorCtr="0"/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" name="Объект 8">
            <a:extLst>
              <a:ext uri="{FF2B5EF4-FFF2-40B4-BE49-F238E27FC236}">
                <a16:creationId xmlns:a16="http://schemas.microsoft.com/office/drawing/2014/main" xmlns="" id="{D5E17843-7672-6C71-1608-D794830CE8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0520" y="4846320"/>
            <a:ext cx="7397496" cy="1170432"/>
          </a:xfrm>
        </p:spPr>
        <p:txBody>
          <a:bodyPr rtlCol="0">
            <a:noAutofit/>
          </a:bodyPr>
          <a:lstStyle>
            <a:lvl1pPr>
              <a:spcBef>
                <a:spcPts val="1200"/>
              </a:spcBef>
              <a:defRPr lang="ru-RU" sz="1200"/>
            </a:lvl1pPr>
            <a:lvl2pPr>
              <a:spcBef>
                <a:spcPts val="1200"/>
              </a:spcBef>
              <a:defRPr lang="ru-RU" sz="1200"/>
            </a:lvl2pPr>
            <a:lvl3pPr>
              <a:spcBef>
                <a:spcPts val="1200"/>
              </a:spcBef>
              <a:defRPr lang="ru-RU" sz="1200"/>
            </a:lvl3pPr>
            <a:lvl4pPr>
              <a:spcBef>
                <a:spcPts val="1200"/>
              </a:spcBef>
              <a:defRPr lang="ru-RU" sz="1200"/>
            </a:lvl4pPr>
            <a:lvl5pPr>
              <a:spcBef>
                <a:spcPts val="1200"/>
              </a:spcBef>
              <a:defRPr lang="ru-RU" sz="1200"/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27717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два объекта и рисун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5400" y="0"/>
            <a:ext cx="2587752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2679192"/>
            <a:ext cx="7242048" cy="1170432"/>
          </a:xfrm>
        </p:spPr>
        <p:txBody>
          <a:bodyPr rtlCol="0">
            <a:noAutofit/>
          </a:bodyPr>
          <a:lstStyle>
            <a:lvl1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/>
          <a:lstStyle>
            <a:lvl1pPr>
              <a:defRPr lang="ru-RU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" name="Объект 8">
            <a:extLst>
              <a:ext uri="{FF2B5EF4-FFF2-40B4-BE49-F238E27FC236}">
                <a16:creationId xmlns:a16="http://schemas.microsoft.com/office/drawing/2014/main" xmlns="" id="{7856CD97-B46D-FEB2-B35C-2890C62DB5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4059936"/>
            <a:ext cx="7242048" cy="2130552"/>
          </a:xfrm>
        </p:spPr>
        <p:txBody>
          <a:bodyPr rtlCol="0">
            <a:normAutofit/>
          </a:bodyPr>
          <a:lstStyle>
            <a:lvl1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059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157CF4D-A5B0-F63D-3033-42520894BF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4759389 w 12188825"/>
              <a:gd name="connsiteY0" fmla="*/ 4787265 h 6858000"/>
              <a:gd name="connsiteX1" fmla="*/ 4759389 w 12188825"/>
              <a:gd name="connsiteY1" fmla="*/ 4814697 h 6858000"/>
              <a:gd name="connsiteX2" fmla="*/ 7429437 w 12188825"/>
              <a:gd name="connsiteY2" fmla="*/ 4814697 h 6858000"/>
              <a:gd name="connsiteX3" fmla="*/ 7429437 w 12188825"/>
              <a:gd name="connsiteY3" fmla="*/ 4787265 h 6858000"/>
              <a:gd name="connsiteX4" fmla="*/ 0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4759389" y="4787265"/>
                </a:moveTo>
                <a:lnTo>
                  <a:pt x="4759389" y="4814697"/>
                </a:lnTo>
                <a:lnTo>
                  <a:pt x="7429437" y="4814697"/>
                </a:lnTo>
                <a:lnTo>
                  <a:pt x="7429437" y="4787265"/>
                </a:lnTo>
                <a:close/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988" y="3657600"/>
            <a:ext cx="11356848" cy="941832"/>
          </a:xfrm>
        </p:spPr>
        <p:txBody>
          <a:bodyPr rtlCol="0" anchor="t">
            <a:normAutofit/>
          </a:bodyPr>
          <a:lstStyle>
            <a:lvl1pPr algn="ctr">
              <a:lnSpc>
                <a:spcPct val="90000"/>
              </a:lnSpc>
              <a:defRPr lang="ru-RU"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0680" y="5129784"/>
            <a:ext cx="9427464" cy="987552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DC6E071-6E0A-A6A5-AC43-072450B96555}"/>
              </a:ext>
            </a:extLst>
          </p:cNvPr>
          <p:cNvSpPr/>
          <p:nvPr userDrawn="1"/>
        </p:nvSpPr>
        <p:spPr>
          <a:xfrm>
            <a:off x="4759388" y="4787265"/>
            <a:ext cx="26700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262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6CCC78F-07A7-7F5C-E67F-2CFC846E0DE1}"/>
              </a:ext>
            </a:extLst>
          </p:cNvPr>
          <p:cNvSpPr/>
          <p:nvPr userDrawn="1"/>
        </p:nvSpPr>
        <p:spPr>
          <a:xfrm>
            <a:off x="3813048" y="612648"/>
            <a:ext cx="7635240" cy="54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5D7FFB3F-B685-7C31-5080-632B0441EA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906256" cy="6858000"/>
          </a:xfrm>
          <a:custGeom>
            <a:avLst/>
            <a:gdLst>
              <a:gd name="connsiteX0" fmla="*/ 0 w 8906256"/>
              <a:gd name="connsiteY0" fmla="*/ 0 h 6858000"/>
              <a:gd name="connsiteX1" fmla="*/ 8906256 w 8906256"/>
              <a:gd name="connsiteY1" fmla="*/ 0 h 6858000"/>
              <a:gd name="connsiteX2" fmla="*/ 8906256 w 8906256"/>
              <a:gd name="connsiteY2" fmla="*/ 612648 h 6858000"/>
              <a:gd name="connsiteX3" fmla="*/ 4945285 w 8906256"/>
              <a:gd name="connsiteY3" fmla="*/ 612648 h 6858000"/>
              <a:gd name="connsiteX4" fmla="*/ 3813048 w 8906256"/>
              <a:gd name="connsiteY4" fmla="*/ 612648 h 6858000"/>
              <a:gd name="connsiteX5" fmla="*/ 3813048 w 8906256"/>
              <a:gd name="connsiteY5" fmla="*/ 6099048 h 6858000"/>
              <a:gd name="connsiteX6" fmla="*/ 4945285 w 8906256"/>
              <a:gd name="connsiteY6" fmla="*/ 6099048 h 6858000"/>
              <a:gd name="connsiteX7" fmla="*/ 8906256 w 8906256"/>
              <a:gd name="connsiteY7" fmla="*/ 6099048 h 6858000"/>
              <a:gd name="connsiteX8" fmla="*/ 8906256 w 8906256"/>
              <a:gd name="connsiteY8" fmla="*/ 6858000 h 6858000"/>
              <a:gd name="connsiteX9" fmla="*/ 0 w 890625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6256" h="6858000">
                <a:moveTo>
                  <a:pt x="0" y="0"/>
                </a:moveTo>
                <a:lnTo>
                  <a:pt x="8906256" y="0"/>
                </a:lnTo>
                <a:lnTo>
                  <a:pt x="8906256" y="612648"/>
                </a:lnTo>
                <a:lnTo>
                  <a:pt x="4945285" y="612648"/>
                </a:lnTo>
                <a:lnTo>
                  <a:pt x="3813048" y="612648"/>
                </a:lnTo>
                <a:lnTo>
                  <a:pt x="3813048" y="6099048"/>
                </a:lnTo>
                <a:lnTo>
                  <a:pt x="4945285" y="6099048"/>
                </a:lnTo>
                <a:lnTo>
                  <a:pt x="8906256" y="6099048"/>
                </a:lnTo>
                <a:lnTo>
                  <a:pt x="89062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1A4DAAA-F386-CC30-C391-320517CB5974}"/>
              </a:ext>
            </a:extLst>
          </p:cNvPr>
          <p:cNvCxnSpPr>
            <a:cxnSpLocks/>
          </p:cNvCxnSpPr>
          <p:nvPr userDrawn="1"/>
        </p:nvCxnSpPr>
        <p:spPr>
          <a:xfrm>
            <a:off x="4570412" y="3886200"/>
            <a:ext cx="687185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89B1E0A-D5BC-6920-B6F6-E799F22323B0}"/>
              </a:ext>
            </a:extLst>
          </p:cNvPr>
          <p:cNvCxnSpPr>
            <a:cxnSpLocks/>
          </p:cNvCxnSpPr>
          <p:nvPr userDrawn="1"/>
        </p:nvCxnSpPr>
        <p:spPr>
          <a:xfrm>
            <a:off x="11444684" y="3886200"/>
            <a:ext cx="7441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40" y="1389888"/>
            <a:ext cx="6327648" cy="2304288"/>
          </a:xfrm>
        </p:spPr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4A24C6E-B46B-052B-14AF-08C705E5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0368" y="3813048"/>
            <a:ext cx="2112264" cy="711200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1600" b="1" cap="all" baseline="0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D803DA3C-F09E-61FF-139B-50144783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0368" y="4617720"/>
            <a:ext cx="1901952" cy="1316736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lang="ru-RU" sz="1600"/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8D23143E-34D4-7916-690C-3BE380588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74152" y="3813048"/>
            <a:ext cx="1901952" cy="7112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1600" b="1" cap="all" baseline="0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xmlns="" id="{6FEC2F71-3E9B-0E18-C638-41C2B0C8D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74152" y="4617720"/>
            <a:ext cx="1901952" cy="1316736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lang="ru-RU" sz="1600"/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654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14400" y="1444752"/>
            <a:ext cx="10360152" cy="4416552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00000"/>
              </a:lnSpc>
              <a:defRPr lang="ru-RU" sz="40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43800" y="5495544"/>
            <a:ext cx="4494212" cy="484632"/>
          </a:xfrm>
        </p:spPr>
        <p:txBody>
          <a:bodyPr rtlCol="0" anchor="t">
            <a:noAutofit/>
          </a:bodyPr>
          <a:lstStyle>
            <a:lvl1pPr marL="0" indent="0" algn="l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B62AAD-BDB5-5645-A722-E6A8180BB714}"/>
              </a:ext>
            </a:extLst>
          </p:cNvPr>
          <p:cNvCxnSpPr>
            <a:cxnSpLocks/>
          </p:cNvCxnSpPr>
          <p:nvPr userDrawn="1"/>
        </p:nvCxnSpPr>
        <p:spPr>
          <a:xfrm>
            <a:off x="7618412" y="6172200"/>
            <a:ext cx="4570413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644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D3C4F48-5124-C46E-5828-45F6F65E000F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88825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2587752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414016"/>
            <a:ext cx="7013448" cy="3374136"/>
          </a:xfrm>
        </p:spPr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36317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625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2362200"/>
            <a:ext cx="9751060" cy="370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 rot="5400000">
            <a:off x="11183112" y="5413248"/>
            <a:ext cx="1298448" cy="219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800" cap="all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65572" y="6245352"/>
            <a:ext cx="54864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ru-RU" sz="30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rtl="0"/>
            <a:fld id="{DF28FB93-0A08-4E7D-8E63-9EFA29F1E09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6" r:id="rId2"/>
    <p:sldLayoutId id="2147483767" r:id="rId3"/>
    <p:sldLayoutId id="2147483768" r:id="rId4"/>
    <p:sldLayoutId id="2147483769" r:id="rId5"/>
    <p:sldLayoutId id="2147483759" r:id="rId6"/>
    <p:sldLayoutId id="2147483770" r:id="rId7"/>
    <p:sldLayoutId id="2147483771" r:id="rId8"/>
    <p:sldLayoutId id="2147483772" r:id="rId9"/>
    <p:sldLayoutId id="2147483774" r:id="rId10"/>
    <p:sldLayoutId id="2147483775" r:id="rId11"/>
    <p:sldLayoutId id="2147483762" r:id="rId12"/>
    <p:sldLayoutId id="2147483763" r:id="rId13"/>
    <p:sldLayoutId id="2147483764" r:id="rId14"/>
    <p:sldLayoutId id="2147483765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lang="ru-RU" sz="4800" kern="1200" cap="all" spc="100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24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+mn-cs" panose="020B0302020104020203" pitchFamily="34" charset="-79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20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+mn-cs" panose="020B0302020104020203" pitchFamily="34" charset="-79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8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+mn-cs" panose="020B0302020104020203" pitchFamily="34" charset="-79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6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+mn-cs" panose="020B0302020104020203" pitchFamily="34" charset="-79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600" b="0" i="0" kern="1200">
          <a:solidFill>
            <a:schemeClr val="tx1">
              <a:lumMod val="50000"/>
            </a:schemeClr>
          </a:solidFill>
          <a:latin typeface="+mn-lt"/>
          <a:ea typeface="+mn-ea"/>
          <a:cs typeface="+mn-cs" panose="020B0302020104020203" pitchFamily="34" charset="-79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cs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cs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cs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CapCut%20movi\&#1052;&#1086;&#1081;%20&#1087;&#1086;&#1083;&#1077;&#1090;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smtClean="0"/>
              <a:t>АНТИЧНАЯ ЛИТЕРАТУРА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ru-RU" smtClean="0"/>
              <a:pPr rtl="0"/>
              <a:t>1</a:t>
            </a:fld>
            <a:endParaRPr lang="ru-RU" dirty="0"/>
          </a:p>
        </p:txBody>
      </p:sp>
      <p:pic>
        <p:nvPicPr>
          <p:cNvPr id="7" name="Рисунок 5" descr="Деревянная библиотека">
            <a:extLst>
              <a:ext uri="{FF2B5EF4-FFF2-40B4-BE49-F238E27FC236}">
                <a16:creationId xmlns:a16="http://schemas.microsoft.com/office/drawing/2014/main" xmlns="" id="{B2CFDBFB-F04E-9E7A-5F81-0667FBC143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309520" cy="6893330"/>
          </a:xfr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xmlns="" id="{44A635A2-CC0C-270C-AC8A-59116BD6AE1E}"/>
              </a:ext>
            </a:extLst>
          </p:cNvPr>
          <p:cNvSpPr txBox="1">
            <a:spLocks/>
          </p:cNvSpPr>
          <p:nvPr/>
        </p:nvSpPr>
        <p:spPr>
          <a:xfrm>
            <a:off x="236496" y="2214554"/>
            <a:ext cx="11787270" cy="1143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r>
              <a:rPr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радиоуправляемого метательного планера спортивного класса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endParaRPr kumimoji="0" lang="ru-RU" sz="2800" b="0" i="0" u="none" strike="noStrike" kern="1200" cap="all" spc="10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058" y="214290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"Школа №119" с углубленным изучением отдельных предметов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8990" y="4286256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Выполнил: ученик 10"А" класса Лебедев М.А.</a:t>
            </a:r>
          </a:p>
          <a:p>
            <a:pPr algn="r"/>
            <a:r>
              <a:rPr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Педагог: Мягков С. В.</a:t>
            </a:r>
          </a:p>
          <a:p>
            <a:pPr algn="r"/>
            <a:r>
              <a:rPr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Руководитель: Кузнецова Н.С.</a:t>
            </a:r>
          </a:p>
          <a:p>
            <a:pPr algn="r"/>
            <a:endParaRPr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58" y="142852"/>
            <a:ext cx="7429552" cy="1000132"/>
          </a:xfrm>
        </p:spPr>
        <p:txBody>
          <a:bodyPr/>
          <a:lstStyle/>
          <a:p>
            <a:r>
              <a: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Крыло и фюзеляж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09254" y="3643314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smtClean="0"/>
              <a:t>Фюзеляж</a:t>
            </a:r>
            <a:endParaRPr smtClean="0"/>
          </a:p>
          <a:p>
            <a:endParaRPr lang="ru-RU" dirty="0"/>
          </a:p>
        </p:txBody>
      </p:sp>
      <p:pic>
        <p:nvPicPr>
          <p:cNvPr id="7" name="Рисунок 6" descr="1ксам.jfif"/>
          <p:cNvPicPr>
            <a:picLocks noChangeAspect="1"/>
          </p:cNvPicPr>
          <p:nvPr/>
        </p:nvPicPr>
        <p:blipFill>
          <a:blip r:embed="rId2"/>
          <a:srcRect t="36255" b="33997"/>
          <a:stretch>
            <a:fillRect/>
          </a:stretch>
        </p:blipFill>
        <p:spPr>
          <a:xfrm>
            <a:off x="165057" y="1000108"/>
            <a:ext cx="11479147" cy="2571768"/>
          </a:xfrm>
          <a:prstGeom prst="rect">
            <a:avLst/>
          </a:prstGeom>
        </p:spPr>
      </p:pic>
      <p:pic>
        <p:nvPicPr>
          <p:cNvPr id="45058" name="Picture 2" descr="C:\Users\User\Downloads\крыло.jfif"/>
          <p:cNvPicPr>
            <a:picLocks noChangeAspect="1" noChangeArrowheads="1"/>
          </p:cNvPicPr>
          <p:nvPr/>
        </p:nvPicPr>
        <p:blipFill>
          <a:blip r:embed="rId3"/>
          <a:srcRect l="5273" t="28942" r="9765" b="32935"/>
          <a:stretch>
            <a:fillRect/>
          </a:stretch>
        </p:blipFill>
        <p:spPr bwMode="auto">
          <a:xfrm>
            <a:off x="236496" y="3714752"/>
            <a:ext cx="7286676" cy="24623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65850" y="6286520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smtClean="0"/>
              <a:t>Крыло</a:t>
            </a:r>
            <a:endParaRPr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58" y="142852"/>
            <a:ext cx="11858708" cy="1785950"/>
          </a:xfrm>
        </p:spPr>
        <p:txBody>
          <a:bodyPr/>
          <a:lstStyle/>
          <a:p>
            <a:r>
              <a:rPr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Носовой отсек, Аппаратура.</a:t>
            </a:r>
            <a:br>
              <a:rPr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Хвостовой отсек, стабилизатор, Киль</a:t>
            </a:r>
            <a:br>
              <a:rPr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User\Downloads\киль.jfif"/>
          <p:cNvPicPr>
            <a:picLocks noChangeAspect="1" noChangeArrowheads="1"/>
          </p:cNvPicPr>
          <p:nvPr/>
        </p:nvPicPr>
        <p:blipFill>
          <a:blip r:embed="rId2"/>
          <a:srcRect l="16315" t="26245" r="8099" b="9958"/>
          <a:stretch>
            <a:fillRect/>
          </a:stretch>
        </p:blipFill>
        <p:spPr bwMode="auto">
          <a:xfrm rot="16200000">
            <a:off x="5377419" y="2217167"/>
            <a:ext cx="4720132" cy="3000394"/>
          </a:xfrm>
          <a:prstGeom prst="rect">
            <a:avLst/>
          </a:prstGeom>
          <a:noFill/>
        </p:spPr>
      </p:pic>
      <p:pic>
        <p:nvPicPr>
          <p:cNvPr id="46083" name="Picture 3" descr="C:\Users\User\Downloads\пульт.jfif"/>
          <p:cNvPicPr>
            <a:picLocks noChangeAspect="1" noChangeArrowheads="1"/>
          </p:cNvPicPr>
          <p:nvPr/>
        </p:nvPicPr>
        <p:blipFill>
          <a:blip r:embed="rId3"/>
          <a:srcRect l="32292" t="33921" r="29622" b="17842"/>
          <a:stretch>
            <a:fillRect/>
          </a:stretch>
        </p:blipFill>
        <p:spPr bwMode="auto">
          <a:xfrm rot="10800000">
            <a:off x="379372" y="1357298"/>
            <a:ext cx="4929222" cy="47017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51602" y="6072206"/>
            <a:ext cx="228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smtClean="0">
                <a:latin typeface="Times New Roman" pitchFamily="18" charset="0"/>
                <a:cs typeface="Times New Roman" pitchFamily="18" charset="0"/>
              </a:rPr>
              <a:t>Стабилизатор, киль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2446" y="6143644"/>
            <a:ext cx="1440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smtClean="0">
                <a:latin typeface="Times New Roman" pitchFamily="18" charset="0"/>
                <a:cs typeface="Times New Roman" pitchFamily="18" charset="0"/>
              </a:rPr>
              <a:t>Аппаратура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97" y="142852"/>
            <a:ext cx="4786346" cy="782622"/>
          </a:xfrm>
        </p:spPr>
        <p:txBody>
          <a:bodyPr/>
          <a:lstStyle/>
          <a:p>
            <a:r>
              <a: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72" y="1142984"/>
            <a:ext cx="11501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smtClean="0">
                <a:latin typeface="Times New Roman" pitchFamily="18" charset="0"/>
                <a:cs typeface="Times New Roman" pitchFamily="18" charset="0"/>
              </a:rPr>
              <a:t>В заключение я хотел бы сказать, что процесс стройки занял у меня 2 года, и я успел на нем поучавствовать на районых, областных соревнованиях. Данный планер хорошо передерживает столкновения с землей, 3 раза он ломался пополам, но несмотря на неудачи планер восстановлен и готов к полету! Во время стройки самолета  научился многому новому, чего не умел. Хотел бы выразить огромную благодарность моему преподавателю Сергею Васильевичу, который мне помогал его конструировать. На данный момент я строю мотопланер и в будущем хочу продолжать свою деятельность.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C:\Users\User\Downloads\это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454" y="3786190"/>
            <a:ext cx="5143536" cy="28972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132" y="428604"/>
            <a:ext cx="10072758" cy="1785950"/>
          </a:xfrm>
        </p:spPr>
        <p:txBody>
          <a:bodyPr/>
          <a:lstStyle/>
          <a:p>
            <a:r>
              <a: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4" y="1357298"/>
            <a:ext cx="9929882" cy="522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6F46FAC-1340-7933-3843-9D3028F2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381000"/>
            <a:ext cx="7935404" cy="90486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sz="4400" spc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4"/>
          </p:nvPr>
        </p:nvSpPr>
        <p:spPr>
          <a:xfrm>
            <a:off x="3951272" y="1285860"/>
            <a:ext cx="7929618" cy="4929222"/>
          </a:xfrm>
        </p:spPr>
        <p:txBody>
          <a:bodyPr>
            <a:normAutofit fontScale="92500" lnSpcReduction="10000"/>
          </a:bodyPr>
          <a:lstStyle/>
          <a:p>
            <a:r>
              <a:rPr sz="3200" smtClean="0">
                <a:latin typeface="Times New Roman" pitchFamily="18" charset="0"/>
                <a:cs typeface="Times New Roman" pitchFamily="18" charset="0"/>
              </a:rPr>
              <a:t>Каждый год проводятся соревнования по радиоуправляемым метательным планерам  F3-K, с целью создать платформу для демонстрации навыков и достижений </a:t>
            </a:r>
            <a:r>
              <a:rPr sz="3200" smtClean="0">
                <a:latin typeface="Times New Roman" pitchFamily="18" charset="0"/>
                <a:cs typeface="Times New Roman" pitchFamily="18" charset="0"/>
              </a:rPr>
              <a:t>участников.</a:t>
            </a:r>
            <a:endParaRPr sz="3200" smtClean="0">
              <a:latin typeface="Times New Roman" pitchFamily="18" charset="0"/>
              <a:cs typeface="Times New Roman" pitchFamily="18" charset="0"/>
            </a:endParaRPr>
          </a:p>
          <a:p>
            <a:r>
              <a:rPr sz="3200" smtClean="0">
                <a:latin typeface="Times New Roman" pitchFamily="18" charset="0"/>
                <a:cs typeface="Times New Roman" pitchFamily="18" charset="0"/>
              </a:rPr>
              <a:t>Я решил построить радиоуправляемый метательный планер с размахом 1300 </a:t>
            </a:r>
            <a:r>
              <a:rPr sz="3200" smtClean="0">
                <a:latin typeface="Times New Roman" pitchFamily="18" charset="0"/>
                <a:cs typeface="Times New Roman" pitchFamily="18" charset="0"/>
              </a:rPr>
              <a:t>мм. Для </a:t>
            </a:r>
            <a:r>
              <a:rPr sz="3200" smtClean="0">
                <a:latin typeface="Times New Roman" pitchFamily="18" charset="0"/>
                <a:cs typeface="Times New Roman" pitchFamily="18" charset="0"/>
              </a:rPr>
              <a:t>этого я взял за основу уже строящиеся модели в моем кружке по строению различных видов самолётов, доработав конструкцию и усилив выявленные слабые места планера.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 l="47426" r="6847"/>
          <a:stretch>
            <a:fillRect/>
          </a:stretch>
        </p:blipFill>
        <p:spPr bwMode="auto">
          <a:xfrm>
            <a:off x="0" y="0"/>
            <a:ext cx="3714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1659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A297CFA-6E96-2C78-BAF9-FECDA0D2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24" y="1214422"/>
            <a:ext cx="7278497" cy="100013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spc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54D06F93-BADF-B868-37D1-DA06AE928C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65256" y="2571744"/>
            <a:ext cx="5429288" cy="407196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spcBef>
                <a:spcPts val="600"/>
              </a:spcBef>
            </a:pPr>
            <a:r>
              <a:rPr sz="2400" b="1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создать спортивный радиоуправляемый метательный планер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z="2400" b="1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sz="240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</a:pPr>
            <a:r>
              <a:rPr sz="2400" smtClean="0">
                <a:latin typeface="Times New Roman" pitchFamily="18" charset="0"/>
                <a:cs typeface="Times New Roman" pitchFamily="18" charset="0"/>
              </a:rPr>
              <a:t>Нарисовать чертеж планера.</a:t>
            </a:r>
          </a:p>
          <a:p>
            <a:pPr lvl="0">
              <a:spcBef>
                <a:spcPts val="600"/>
              </a:spcBef>
            </a:pPr>
            <a:r>
              <a:rPr sz="2400" smtClean="0">
                <a:latin typeface="Times New Roman" pitchFamily="18" charset="0"/>
                <a:cs typeface="Times New Roman" pitchFamily="18" charset="0"/>
              </a:rPr>
              <a:t>Найти и купить строительные материалы и различные модули для постройки планера.</a:t>
            </a:r>
          </a:p>
          <a:p>
            <a:pPr lvl="0">
              <a:spcBef>
                <a:spcPts val="600"/>
              </a:spcBef>
            </a:pPr>
            <a:r>
              <a:rPr sz="2400" smtClean="0">
                <a:latin typeface="Times New Roman" pitchFamily="18" charset="0"/>
                <a:cs typeface="Times New Roman" pitchFamily="18" charset="0"/>
              </a:rPr>
              <a:t>Начать строить планер.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Picture 5" descr="https://sun9-29.userapi.com/impg/15LjltCzMDFC4XDdZuisc9cG44xx0TzIHTFsJA/D5RhXkMEcqw.jpg?size=2560x1707&amp;quality=96&amp;sign=5236b3b044abaf0d6b132b9b460ace42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/>
          <a:srcRect l="29240" r="2924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929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CB6A135-BE1D-A6EC-7E22-1FF9021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96" y="142852"/>
            <a:ext cx="8786874" cy="157886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Теоретическая часть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планер?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782B3E-B6E4-9B0C-CA85-86A4154B1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248" y="2143116"/>
            <a:ext cx="7929618" cy="3714776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184150" indent="-1588">
              <a:buNone/>
            </a:pPr>
            <a:r>
              <a:rPr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Планер – это летательный аппарат тяжелее воздуха, предназначенный для безмоторного полета.</a:t>
            </a:r>
          </a:p>
          <a:p>
            <a:pPr marL="184150" indent="-1588">
              <a:buNone/>
            </a:pPr>
            <a:r>
              <a:rPr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Современный спортивный планер – это небольшой самолет без мотора, но с очень длинными и тонкими крыльями. Все его устройство предназначено для того, чтобы он мог скользить по воздуху, как с наклонной горки, без затрат энергии.</a:t>
            </a:r>
            <a:endParaRPr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s://sun9-8.userapi.com/impg/1kO2_JmDTbRaBcvKiRvR_0Eu8RRdwdZ9a3bCPQ/R2VE94EgTH8.jpg?size=2560x1707&amp;quality=96&amp;sign=2ac4ad279e10e1dce24ae8054d995255&amp;type=album"/>
          <p:cNvPicPr>
            <a:picLocks noChangeAspect="1" noChangeArrowheads="1"/>
          </p:cNvPicPr>
          <p:nvPr/>
        </p:nvPicPr>
        <p:blipFill>
          <a:blip r:embed="rId3" cstate="print"/>
          <a:srcRect l="41348" r="23789"/>
          <a:stretch>
            <a:fillRect/>
          </a:stretch>
        </p:blipFill>
        <p:spPr bwMode="auto">
          <a:xfrm>
            <a:off x="8594742" y="0"/>
            <a:ext cx="3594083" cy="6874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54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9601073" y="0"/>
            <a:ext cx="2587752" cy="6858000"/>
          </a:xfrm>
        </p:spPr>
      </p:sp>
      <p:sp>
        <p:nvSpPr>
          <p:cNvPr id="5" name="Содержимое 4"/>
          <p:cNvSpPr>
            <a:spLocks noGrp="1"/>
          </p:cNvSpPr>
          <p:nvPr>
            <p:ph sz="quarter" idx="14"/>
          </p:nvPr>
        </p:nvSpPr>
        <p:spPr>
          <a:xfrm>
            <a:off x="379372" y="1785926"/>
            <a:ext cx="7572428" cy="1785950"/>
          </a:xfrm>
        </p:spPr>
        <p:txBody>
          <a:bodyPr/>
          <a:lstStyle/>
          <a:p>
            <a:pPr marL="1588" indent="-1588" algn="just">
              <a:buNone/>
            </a:pPr>
            <a:r>
              <a:rPr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Планер использует потенциальную энергию и энергию восходящих воздушных потоков для полёта. Потенциальная энергия планёра возникает в результате работы, выполненной для его подъёма на определённую высоту. </a:t>
            </a:r>
          </a:p>
          <a:p>
            <a:pPr marL="1588" indent="-1588" algn="just">
              <a:buNone/>
            </a:pPr>
            <a:endParaRPr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588" indent="-1588" algn="just">
              <a:buClrTx/>
            </a:pP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93686" y="285728"/>
            <a:ext cx="6858000" cy="1700784"/>
          </a:xfrm>
        </p:spPr>
        <p:txBody>
          <a:bodyPr/>
          <a:lstStyle/>
          <a:p>
            <a:r>
              <a:rPr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полета планера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2009" t="23925" r="64338"/>
          <a:stretch>
            <a:fillRect/>
          </a:stretch>
        </p:blipFill>
        <p:spPr bwMode="auto">
          <a:xfrm>
            <a:off x="8160323" y="0"/>
            <a:ext cx="4028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9601073" y="0"/>
            <a:ext cx="2587752" cy="6858000"/>
          </a:xfrm>
        </p:spPr>
      </p:sp>
      <p:sp>
        <p:nvSpPr>
          <p:cNvPr id="5" name="Содержимое 4"/>
          <p:cNvSpPr>
            <a:spLocks noGrp="1"/>
          </p:cNvSpPr>
          <p:nvPr>
            <p:ph sz="quarter" idx="14"/>
          </p:nvPr>
        </p:nvSpPr>
        <p:spPr>
          <a:xfrm>
            <a:off x="236496" y="1142984"/>
            <a:ext cx="7215238" cy="5072098"/>
          </a:xfrm>
        </p:spPr>
        <p:txBody>
          <a:bodyPr/>
          <a:lstStyle/>
          <a:p>
            <a:pPr marL="1588" indent="-1588" algn="just">
              <a:buNone/>
            </a:pPr>
            <a:r>
              <a:rPr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Условие для осуществления полета любых летательных аппаратов общее — они должны преодолевать силу земного притяжения, т. е. в процессе полета создавать подъемную силу, превышающую силу притяжения Земли.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93686" y="285728"/>
            <a:ext cx="6858000" cy="928694"/>
          </a:xfrm>
        </p:spPr>
        <p:txBody>
          <a:bodyPr/>
          <a:lstStyle/>
          <a:p>
            <a:r>
              <a:rPr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Подъёмная сила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 l="20417" r="14775"/>
          <a:stretch>
            <a:fillRect/>
          </a:stretch>
        </p:blipFill>
        <p:spPr bwMode="auto">
          <a:xfrm>
            <a:off x="8331174" y="1"/>
            <a:ext cx="385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628" y="214290"/>
            <a:ext cx="10072758" cy="1214446"/>
          </a:xfrm>
        </p:spPr>
        <p:txBody>
          <a:bodyPr/>
          <a:lstStyle/>
          <a:p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запуска метального планера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Мой полет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36628" y="1785926"/>
            <a:ext cx="8072494" cy="4540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4"/>
          </p:nvPr>
        </p:nvSpPr>
        <p:spPr>
          <a:xfrm>
            <a:off x="7737486" y="214290"/>
            <a:ext cx="4286280" cy="4429156"/>
          </a:xfrm>
        </p:spPr>
        <p:txBody>
          <a:bodyPr/>
          <a:lstStyle/>
          <a:p>
            <a:pPr algn="r"/>
            <a:r>
              <a:rPr sz="3200" smtClean="0">
                <a:latin typeface="Times New Roman" pitchFamily="18" charset="0"/>
                <a:cs typeface="Times New Roman" pitchFamily="18" charset="0"/>
              </a:rPr>
              <a:t>Я начал разработку своей модели с создания эскиза и чертежей, в которых учел все необходимые параметры для её реализации. Модель была изготовлена из материалов:</a:t>
            </a:r>
          </a:p>
          <a:p>
            <a:pPr>
              <a:spcBef>
                <a:spcPts val="0"/>
              </a:spcBef>
            </a:pPr>
            <a:r>
              <a:rPr sz="3200" smtClean="0">
                <a:latin typeface="Times New Roman" pitchFamily="18" charset="0"/>
                <a:cs typeface="Times New Roman" pitchFamily="18" charset="0"/>
              </a:rPr>
              <a:t>1) Бальза</a:t>
            </a:r>
          </a:p>
          <a:p>
            <a:pPr>
              <a:spcBef>
                <a:spcPts val="0"/>
              </a:spcBef>
            </a:pPr>
            <a:r>
              <a:rPr sz="3200" smtClean="0">
                <a:latin typeface="Times New Roman" pitchFamily="18" charset="0"/>
                <a:cs typeface="Times New Roman" pitchFamily="18" charset="0"/>
              </a:rPr>
              <a:t>2) Сосна</a:t>
            </a:r>
            <a:br>
              <a:rPr sz="3200" smtClean="0">
                <a:latin typeface="Times New Roman" pitchFamily="18" charset="0"/>
                <a:cs typeface="Times New Roman" pitchFamily="18" charset="0"/>
              </a:rPr>
            </a:br>
            <a:r>
              <a:rPr sz="3200" smtClean="0">
                <a:latin typeface="Times New Roman" pitchFamily="18" charset="0"/>
                <a:cs typeface="Times New Roman" pitchFamily="18" charset="0"/>
              </a:rPr>
              <a:t>3) Композитные материалы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3620" y="428604"/>
            <a:ext cx="7429552" cy="2285992"/>
          </a:xfrm>
        </p:spPr>
        <p:txBody>
          <a:bodyPr/>
          <a:lstStyle/>
          <a:p>
            <a:r>
              <a:rPr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Практическая часть </a:t>
            </a:r>
            <a:br>
              <a:rPr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планера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sun1-91.userapi.com/impg/RY4STxzRy-riQ4Nmv6Yoai5-gffabisNrSrWRQ/YARBOz0_Wj0.jpg?size=2560x1444&amp;quality=95&amp;sign=d84ff428469c05425ea959dbe7b324d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72" y="2786058"/>
            <a:ext cx="6715172" cy="37877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ланер2.jfif"/>
          <p:cNvPicPr>
            <a:picLocks noChangeAspect="1"/>
          </p:cNvPicPr>
          <p:nvPr/>
        </p:nvPicPr>
        <p:blipFill>
          <a:blip r:embed="rId2"/>
          <a:srcRect l="26280" r="19778"/>
          <a:stretch>
            <a:fillRect/>
          </a:stretch>
        </p:blipFill>
        <p:spPr>
          <a:xfrm>
            <a:off x="9594874" y="1643050"/>
            <a:ext cx="2060545" cy="5072074"/>
          </a:xfrm>
          <a:prstGeom prst="rect">
            <a:avLst/>
          </a:prstGeom>
        </p:spPr>
      </p:pic>
      <p:pic>
        <p:nvPicPr>
          <p:cNvPr id="6" name="Рисунок 5" descr="планер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4" y="1643050"/>
            <a:ext cx="6665916" cy="50202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12287336" cy="1139836"/>
          </a:xfrm>
        </p:spPr>
        <p:txBody>
          <a:bodyPr/>
          <a:lstStyle/>
          <a:p>
            <a:r>
              <a:rPr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части планера и как я их строил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AutoShape 2" descr="blob:https://web.telegram.org/8ad815ba-c708-4763-b206-d3ad5e2039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Custom 71">
      <a:dk1>
        <a:srgbClr val="000000"/>
      </a:dk1>
      <a:lt1>
        <a:srgbClr val="FFFFFF"/>
      </a:lt1>
      <a:dk2>
        <a:srgbClr val="693A20"/>
      </a:dk2>
      <a:lt2>
        <a:srgbClr val="E7E4E6"/>
      </a:lt2>
      <a:accent1>
        <a:srgbClr val="512823"/>
      </a:accent1>
      <a:accent2>
        <a:srgbClr val="B98D34"/>
      </a:accent2>
      <a:accent3>
        <a:srgbClr val="610606"/>
      </a:accent3>
      <a:accent4>
        <a:srgbClr val="FFEDB9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ustom 89">
      <a:majorFont>
        <a:latin typeface="Book Antiqua"/>
        <a:ea typeface=""/>
        <a:cs typeface="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2801059_win32" id="{B9608E06-0E1C-4FCC-AD06-127F62156083}" vid="{E3429AF7-B683-4F9F-966A-561A66620435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248D4-E1D7-4A46-906C-BF5695DAFBD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C48CD00-9A74-4333-9CB3-8A0E40B746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DB67A-7E7A-42B5-B6D4-8BCE2AED44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Books Classic 16x9</Template>
  <TotalTime>0</TotalTime>
  <Words>371</Words>
  <PresentationFormat>Произвольный</PresentationFormat>
  <Paragraphs>41</Paragraphs>
  <Slides>13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Книга 16 х 9</vt:lpstr>
      <vt:lpstr>Слайд 1</vt:lpstr>
      <vt:lpstr>Актуальность</vt:lpstr>
      <vt:lpstr>Цель и задачи</vt:lpstr>
      <vt:lpstr>Теоретическая часть Что такое планер? </vt:lpstr>
      <vt:lpstr>Технология полета планера</vt:lpstr>
      <vt:lpstr>Подъёмная сила</vt:lpstr>
      <vt:lpstr>Техника запуска метального планера</vt:lpstr>
      <vt:lpstr>Практическая часть  Создание планера</vt:lpstr>
      <vt:lpstr>Основные части планера и как я их строил</vt:lpstr>
      <vt:lpstr>Крыло и фюзеляж</vt:lpstr>
      <vt:lpstr>Носовой отсек, Аппаратура. Хвостовой отсек, стабилизатор, Киль </vt:lpstr>
      <vt:lpstr>Заключение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2023-02-08T23:50:40Z</dcterms:created>
  <dcterms:modified xsi:type="dcterms:W3CDTF">2025-04-21T18:44:49Z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